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1" r:id="rId3"/>
    <p:sldId id="257" r:id="rId4"/>
    <p:sldId id="279" r:id="rId5"/>
    <p:sldId id="263" r:id="rId6"/>
    <p:sldId id="258" r:id="rId7"/>
    <p:sldId id="281" r:id="rId8"/>
    <p:sldId id="275" r:id="rId9"/>
    <p:sldId id="294" r:id="rId10"/>
    <p:sldId id="295" r:id="rId11"/>
    <p:sldId id="296" r:id="rId12"/>
    <p:sldId id="276" r:id="rId13"/>
    <p:sldId id="299" r:id="rId14"/>
    <p:sldId id="301" r:id="rId15"/>
    <p:sldId id="302" r:id="rId16"/>
    <p:sldId id="303" r:id="rId17"/>
    <p:sldId id="289" r:id="rId18"/>
    <p:sldId id="298" r:id="rId19"/>
    <p:sldId id="288" r:id="rId20"/>
    <p:sldId id="267" r:id="rId21"/>
    <p:sldId id="271" r:id="rId22"/>
    <p:sldId id="260" r:id="rId23"/>
    <p:sldId id="293" r:id="rId24"/>
    <p:sldId id="285" r:id="rId25"/>
    <p:sldId id="278" r:id="rId26"/>
    <p:sldId id="304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8" autoAdjust="0"/>
  </p:normalViewPr>
  <p:slideViewPr>
    <p:cSldViewPr>
      <p:cViewPr varScale="1">
        <p:scale>
          <a:sx n="104" d="100"/>
          <a:sy n="104" d="100"/>
        </p:scale>
        <p:origin x="182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EA6C-0A86-4F4D-832F-E6D56DC2483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AA42-1793-429C-B253-373462EE4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7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1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6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2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64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6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7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42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2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6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AAA42-1793-429C-B253-373462EE4D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8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27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14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7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5AA0F9-124F-4F00-9AD0-5B45436FC386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F4396F-9E7A-424A-B51D-7379F7AC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microspi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1295400"/>
            <a:ext cx="6154713" cy="3124201"/>
          </a:xfrm>
        </p:spPr>
        <p:txBody>
          <a:bodyPr/>
          <a:lstStyle/>
          <a:p>
            <a:r>
              <a:rPr lang="en-US" dirty="0" smtClean="0"/>
              <a:t>Acute Cervical Injuries In Football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539" y="2057399"/>
            <a:ext cx="6791169" cy="4114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Mark A. Giovanini MD</a:t>
            </a:r>
          </a:p>
          <a:p>
            <a:r>
              <a:rPr lang="en-US" dirty="0" err="1" smtClean="0"/>
              <a:t>NeuroMicroSpine</a:t>
            </a:r>
            <a:r>
              <a:rPr lang="en-US" dirty="0" smtClean="0"/>
              <a:t> Specialist</a:t>
            </a:r>
          </a:p>
          <a:p>
            <a:r>
              <a:rPr lang="en-US" dirty="0" err="1" smtClean="0"/>
              <a:t>Neurospine</a:t>
            </a:r>
            <a:r>
              <a:rPr lang="en-US" dirty="0" smtClean="0"/>
              <a:t> Institute</a:t>
            </a:r>
          </a:p>
          <a:p>
            <a:r>
              <a:rPr lang="en-US" dirty="0"/>
              <a:t>	</a:t>
            </a:r>
            <a:r>
              <a:rPr lang="en-US" dirty="0" smtClean="0"/>
              <a:t>Gulf Breeze Florida</a:t>
            </a:r>
          </a:p>
          <a:p>
            <a:r>
              <a:rPr lang="en-US" dirty="0"/>
              <a:t>	</a:t>
            </a:r>
            <a:r>
              <a:rPr lang="en-US" dirty="0" err="1" smtClean="0"/>
              <a:t>Sandestin</a:t>
            </a:r>
            <a:r>
              <a:rPr lang="en-US" dirty="0" smtClean="0"/>
              <a:t> Executive Health and Wellness  Center</a:t>
            </a:r>
          </a:p>
          <a:p>
            <a:r>
              <a:rPr lang="en-US" dirty="0"/>
              <a:t>	</a:t>
            </a:r>
            <a:r>
              <a:rPr lang="en-US" dirty="0" smtClean="0"/>
              <a:t>Orlando Florida</a:t>
            </a:r>
          </a:p>
          <a:p>
            <a:r>
              <a:rPr lang="en-US" dirty="0"/>
              <a:t>	</a:t>
            </a:r>
            <a:r>
              <a:rPr lang="en-US" dirty="0" smtClean="0"/>
              <a:t>Park City Utah</a:t>
            </a:r>
          </a:p>
          <a:p>
            <a:r>
              <a:rPr lang="en-US" sz="3300" b="1" u="sng" dirty="0" smtClean="0">
                <a:solidFill>
                  <a:schemeClr val="bg1"/>
                </a:solidFill>
                <a:hlinkClick r:id="rId3"/>
              </a:rPr>
              <a:t>www.neuromicrospine.com</a:t>
            </a:r>
            <a:endParaRPr lang="en-US" sz="3300" b="1" u="sng" dirty="0" smtClean="0">
              <a:solidFill>
                <a:schemeClr val="bg1"/>
              </a:solidFill>
            </a:endParaRPr>
          </a:p>
          <a:p>
            <a:r>
              <a:rPr lang="en-US" sz="3300" b="1" u="sng" dirty="0" smtClean="0">
                <a:solidFill>
                  <a:schemeClr val="bg1"/>
                </a:solidFill>
              </a:rPr>
              <a:t>www.neurospineinstitute.org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457200"/>
            <a:ext cx="33528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105400"/>
            <a:ext cx="4114800" cy="135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sprain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injury to spine</a:t>
            </a:r>
          </a:p>
          <a:p>
            <a:r>
              <a:rPr lang="en-US" dirty="0" smtClean="0"/>
              <a:t>Axial compression to spine</a:t>
            </a:r>
          </a:p>
          <a:p>
            <a:r>
              <a:rPr lang="en-US" dirty="0" smtClean="0"/>
              <a:t>Pain in </a:t>
            </a:r>
            <a:r>
              <a:rPr lang="en-US" dirty="0" err="1" smtClean="0"/>
              <a:t>paraspinal</a:t>
            </a:r>
            <a:r>
              <a:rPr lang="en-US" dirty="0" smtClean="0"/>
              <a:t> region in neck</a:t>
            </a:r>
          </a:p>
          <a:p>
            <a:r>
              <a:rPr lang="en-US" dirty="0" smtClean="0"/>
              <a:t>No arm symptoms or neurologic symptoms</a:t>
            </a:r>
          </a:p>
          <a:p>
            <a:r>
              <a:rPr lang="en-US" dirty="0" err="1" smtClean="0"/>
              <a:t>Cspine</a:t>
            </a:r>
            <a:r>
              <a:rPr lang="en-US" dirty="0" smtClean="0"/>
              <a:t> </a:t>
            </a:r>
            <a:r>
              <a:rPr lang="en-US" dirty="0" err="1" smtClean="0"/>
              <a:t>xray</a:t>
            </a:r>
            <a:r>
              <a:rPr lang="en-US" dirty="0" smtClean="0"/>
              <a:t> with flexion/extension</a:t>
            </a:r>
          </a:p>
          <a:p>
            <a:r>
              <a:rPr lang="en-US" dirty="0" smtClean="0"/>
              <a:t>RTP when symptoms resolve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3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Disc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onset of neurologic deficits or pain down one or more extremities.</a:t>
            </a:r>
          </a:p>
          <a:p>
            <a:r>
              <a:rPr lang="en-US" dirty="0" smtClean="0"/>
              <a:t>Ruptured disc with root or cord compression</a:t>
            </a:r>
          </a:p>
          <a:p>
            <a:r>
              <a:rPr lang="en-US" dirty="0" smtClean="0"/>
              <a:t>Root involves one extremity</a:t>
            </a:r>
          </a:p>
          <a:p>
            <a:r>
              <a:rPr lang="en-US" dirty="0" smtClean="0"/>
              <a:t>Cord involves more than one extremity</a:t>
            </a:r>
          </a:p>
          <a:p>
            <a:r>
              <a:rPr lang="en-US" dirty="0" err="1" smtClean="0"/>
              <a:t>Persistant</a:t>
            </a:r>
            <a:r>
              <a:rPr lang="en-US" dirty="0" smtClean="0"/>
              <a:t> symptoms radiographs normal</a:t>
            </a:r>
          </a:p>
          <a:p>
            <a:r>
              <a:rPr lang="en-US" dirty="0" smtClean="0"/>
              <a:t>MRI evaluation for </a:t>
            </a:r>
            <a:r>
              <a:rPr lang="en-US" dirty="0" err="1" smtClean="0"/>
              <a:t>persistant</a:t>
            </a:r>
            <a:r>
              <a:rPr lang="en-US" dirty="0" smtClean="0"/>
              <a:t> neurologic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Disc </a:t>
            </a:r>
            <a:r>
              <a:rPr lang="en-US" dirty="0" err="1" smtClean="0"/>
              <a:t>Herniation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Football Injury</a:t>
            </a:r>
            <a:endParaRPr lang="en-US" dirty="0"/>
          </a:p>
        </p:txBody>
      </p:sp>
      <p:pic>
        <p:nvPicPr>
          <p:cNvPr id="5" name="Picture 9" descr="Kellyfinalsag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01" y="301246"/>
            <a:ext cx="3200400" cy="40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503734" y="3276600"/>
            <a:ext cx="439866" cy="19050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21 y/o middle LB Collegiate level</a:t>
            </a:r>
          </a:p>
          <a:p>
            <a:r>
              <a:rPr lang="en-US" dirty="0" smtClean="0"/>
              <a:t>Transient CCN 15 min. all ext.</a:t>
            </a:r>
          </a:p>
          <a:p>
            <a:r>
              <a:rPr lang="en-US" dirty="0" smtClean="0"/>
              <a:t>Residual R C7 radiculopathy</a:t>
            </a:r>
          </a:p>
          <a:p>
            <a:r>
              <a:rPr lang="en-US" dirty="0" smtClean="0"/>
              <a:t>PT, Pain </a:t>
            </a:r>
            <a:r>
              <a:rPr lang="en-US" dirty="0" err="1" smtClean="0"/>
              <a:t>anagement</a:t>
            </a:r>
            <a:endParaRPr lang="en-US" dirty="0" smtClean="0"/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Desires return to football</a:t>
            </a:r>
          </a:p>
          <a:p>
            <a:endParaRPr lang="en-US" dirty="0"/>
          </a:p>
        </p:txBody>
      </p:sp>
      <p:pic>
        <p:nvPicPr>
          <p:cNvPr id="6" name="Picture 4" descr="xraykel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317" y="301247"/>
            <a:ext cx="3214283" cy="40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disc herniation</a:t>
            </a:r>
            <a:br>
              <a:rPr lang="en-US" dirty="0" smtClean="0"/>
            </a:br>
            <a:r>
              <a:rPr lang="en-US" dirty="0" smtClean="0"/>
              <a:t>post operative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to play in 8 to 12 weeks</a:t>
            </a:r>
          </a:p>
          <a:p>
            <a:r>
              <a:rPr lang="en-US" dirty="0" smtClean="0"/>
              <a:t>Outpatient operation</a:t>
            </a:r>
          </a:p>
          <a:p>
            <a:r>
              <a:rPr lang="en-US" dirty="0" smtClean="0"/>
              <a:t>Symptoms resolved with normal neurologic exam</a:t>
            </a:r>
          </a:p>
          <a:p>
            <a:r>
              <a:rPr lang="en-US" dirty="0" smtClean="0"/>
              <a:t>No restrictions</a:t>
            </a:r>
          </a:p>
          <a:p>
            <a:r>
              <a:rPr lang="en-US" dirty="0" smtClean="0"/>
              <a:t>Risk of adjacent level trauma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8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871537"/>
            <a:ext cx="90963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871537"/>
            <a:ext cx="90963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9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Cervical disc herniation</a:t>
            </a:r>
            <a:br>
              <a:rPr lang="en-US" dirty="0" smtClean="0"/>
            </a:br>
            <a:r>
              <a:rPr lang="en-US" dirty="0" smtClean="0"/>
              <a:t>anterior cervical discectomy and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of adjacent level deterioration is 100%</a:t>
            </a:r>
          </a:p>
          <a:p>
            <a:r>
              <a:rPr lang="en-US" dirty="0" smtClean="0"/>
              <a:t>Risk of subsequent clinical injury unknown</a:t>
            </a:r>
          </a:p>
          <a:p>
            <a:r>
              <a:rPr lang="en-US" dirty="0" smtClean="0"/>
              <a:t>Player assumes risk of subsequent injury.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8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Fracture</a:t>
            </a:r>
            <a:endParaRPr lang="en-US" dirty="0"/>
          </a:p>
        </p:txBody>
      </p:sp>
      <p:pic>
        <p:nvPicPr>
          <p:cNvPr id="5" name="Content Placeholder 4" descr="cspinefx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624681" y="533400"/>
            <a:ext cx="3767138" cy="3767138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Rare</a:t>
            </a:r>
          </a:p>
          <a:p>
            <a:r>
              <a:rPr lang="en-US" dirty="0" smtClean="0"/>
              <a:t>Hyper-flexion/Axial Loading </a:t>
            </a:r>
          </a:p>
          <a:p>
            <a:r>
              <a:rPr lang="en-US" dirty="0" smtClean="0"/>
              <a:t>Neck Pain</a:t>
            </a:r>
          </a:p>
          <a:p>
            <a:pPr lvl="1"/>
            <a:r>
              <a:rPr lang="en-US" dirty="0" smtClean="0"/>
              <a:t>Palpable tenderness</a:t>
            </a:r>
          </a:p>
          <a:p>
            <a:r>
              <a:rPr lang="en-US" dirty="0" smtClean="0"/>
              <a:t>May or may not have SCI</a:t>
            </a:r>
          </a:p>
          <a:p>
            <a:r>
              <a:rPr lang="en-US" dirty="0" smtClean="0"/>
              <a:t>Highly unstable</a:t>
            </a:r>
          </a:p>
          <a:p>
            <a:r>
              <a:rPr lang="en-US" dirty="0" smtClean="0"/>
              <a:t>Needs Immobilization and Transport to tertiary care center</a:t>
            </a:r>
          </a:p>
          <a:p>
            <a:r>
              <a:rPr lang="en-US" dirty="0" smtClean="0"/>
              <a:t>Surgery necessary</a:t>
            </a:r>
          </a:p>
          <a:p>
            <a:r>
              <a:rPr lang="en-US" dirty="0" smtClean="0"/>
              <a:t>RTP is never possible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Syndromes of Spinal Cord </a:t>
            </a:r>
            <a:br>
              <a:rPr lang="en-US" dirty="0" smtClean="0"/>
            </a:br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Central Cord Syndrome</a:t>
            </a:r>
          </a:p>
          <a:p>
            <a:r>
              <a:rPr lang="en-US" dirty="0" smtClean="0"/>
              <a:t>Brown-</a:t>
            </a:r>
            <a:r>
              <a:rPr lang="en-US" dirty="0" err="1" smtClean="0"/>
              <a:t>Sequard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Transient Quadriplegia</a:t>
            </a:r>
          </a:p>
          <a:p>
            <a:endParaRPr lang="en-US" dirty="0" smtClean="0"/>
          </a:p>
          <a:p>
            <a:r>
              <a:rPr lang="en-US" dirty="0" smtClean="0"/>
              <a:t>Permanent Quadriplegia</a:t>
            </a:r>
          </a:p>
          <a:p>
            <a:r>
              <a:rPr lang="en-US" dirty="0" smtClean="0"/>
              <a:t>Cervical </a:t>
            </a:r>
            <a:r>
              <a:rPr lang="en-US" dirty="0" err="1" smtClean="0"/>
              <a:t>Radiculopathy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Clinical 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Both hands&gt;arms&gt;legs</a:t>
            </a:r>
          </a:p>
          <a:p>
            <a:r>
              <a:rPr lang="en-US" dirty="0" smtClean="0"/>
              <a:t>Unilateral arm/leg</a:t>
            </a:r>
          </a:p>
          <a:p>
            <a:r>
              <a:rPr lang="en-US" dirty="0" smtClean="0"/>
              <a:t>Transient motor/sensory loss all 4 extremities</a:t>
            </a:r>
          </a:p>
          <a:p>
            <a:r>
              <a:rPr lang="en-US" dirty="0" smtClean="0"/>
              <a:t>Permanent loss all 4 ext.</a:t>
            </a:r>
          </a:p>
          <a:p>
            <a:r>
              <a:rPr lang="en-US" dirty="0" smtClean="0"/>
              <a:t>Unilateral arm motor/sensory/pain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Cord Injury</a:t>
            </a:r>
            <a:endParaRPr lang="en-US" dirty="0"/>
          </a:p>
        </p:txBody>
      </p:sp>
      <p:pic>
        <p:nvPicPr>
          <p:cNvPr id="9" name="Content Placeholder 8" descr="centralcord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381000"/>
            <a:ext cx="4389620" cy="4250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Kevin Everett</a:t>
            </a:r>
            <a:br>
              <a:rPr lang="en-US" dirty="0" smtClean="0"/>
            </a:br>
            <a:r>
              <a:rPr lang="en-US" dirty="0" smtClean="0"/>
              <a:t>Spinal Cord Injury</a:t>
            </a:r>
            <a:endParaRPr lang="en-US" dirty="0"/>
          </a:p>
        </p:txBody>
      </p:sp>
      <p:pic>
        <p:nvPicPr>
          <p:cNvPr id="7" name="Content Placeholder 6" descr="nfl_ap_everett_2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685800"/>
            <a:ext cx="5861943" cy="4263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Cord </a:t>
            </a:r>
            <a:r>
              <a:rPr lang="en-US" dirty="0" err="1" smtClean="0"/>
              <a:t>Neuropraxia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Transient post-traumatic paralysis of the motor and sensory tracts of the spinal cord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Transient Spinal Cord Injury TSCI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Annual Incidence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17/100,000 High School Football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2.05/100,000 Collegiate Football</a:t>
            </a:r>
          </a:p>
          <a:p>
            <a:pPr lvl="2">
              <a:lnSpc>
                <a:spcPct val="80000"/>
              </a:lnSpc>
            </a:pPr>
            <a:r>
              <a:rPr lang="en-US" sz="2000" i="1" dirty="0" err="1" smtClean="0"/>
              <a:t>Boden</a:t>
            </a:r>
            <a:r>
              <a:rPr lang="en-US" sz="2000" i="1" dirty="0" smtClean="0"/>
              <a:t>, B.P. 2006 Am J Sports Med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Described by </a:t>
            </a:r>
            <a:r>
              <a:rPr lang="en-US" sz="2400" dirty="0" err="1" smtClean="0"/>
              <a:t>Torg</a:t>
            </a:r>
            <a:r>
              <a:rPr lang="en-US" sz="2400" dirty="0" smtClean="0"/>
              <a:t> in 1986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Mechanism is hyperextension or flexion injury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May be associated with Abnormal Pathology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Cervical </a:t>
            </a:r>
            <a:r>
              <a:rPr lang="en-US" sz="2000" dirty="0" err="1" smtClean="0"/>
              <a:t>Stenosis</a:t>
            </a:r>
            <a:endParaRPr lang="en-US" sz="2000" dirty="0" smtClean="0"/>
          </a:p>
          <a:p>
            <a:pPr lvl="2">
              <a:lnSpc>
                <a:spcPct val="80000"/>
              </a:lnSpc>
            </a:pPr>
            <a:r>
              <a:rPr lang="en-US" sz="1800" dirty="0" smtClean="0"/>
              <a:t>Cervical </a:t>
            </a:r>
            <a:r>
              <a:rPr lang="en-US" sz="1800" dirty="0" err="1" smtClean="0"/>
              <a:t>Spondylosis</a:t>
            </a:r>
            <a:r>
              <a:rPr lang="en-US" sz="1800" dirty="0" smtClean="0"/>
              <a:t>, Disc </a:t>
            </a:r>
            <a:r>
              <a:rPr lang="en-US" sz="1800" dirty="0" err="1" smtClean="0"/>
              <a:t>Herniation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May be associated with Normal Anatomy</a:t>
            </a:r>
          </a:p>
          <a:p>
            <a:pPr lvl="1">
              <a:lnSpc>
                <a:spcPct val="80000"/>
              </a:lnSpc>
              <a:buNone/>
            </a:pPr>
            <a:endParaRPr lang="en-US" sz="2200" i="1" dirty="0" smtClean="0"/>
          </a:p>
          <a:p>
            <a:pPr lvl="1">
              <a:lnSpc>
                <a:spcPct val="80000"/>
              </a:lnSpc>
            </a:pPr>
            <a:endParaRPr lang="en-US" sz="2200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</a:t>
            </a:r>
            <a:r>
              <a:rPr lang="en-US" dirty="0" err="1" smtClean="0"/>
              <a:t>Stenosis</a:t>
            </a:r>
            <a:endParaRPr lang="en-US" dirty="0"/>
          </a:p>
        </p:txBody>
      </p:sp>
      <p:pic>
        <p:nvPicPr>
          <p:cNvPr id="5" name="Picture 6" descr="Patrickfinal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624681" y="533400"/>
            <a:ext cx="3767138" cy="3767138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Congenital</a:t>
            </a:r>
          </a:p>
          <a:p>
            <a:pPr lvl="1"/>
            <a:r>
              <a:rPr lang="en-US" dirty="0" smtClean="0"/>
              <a:t>Pavlov Ratio &lt; .8</a:t>
            </a:r>
          </a:p>
          <a:p>
            <a:pPr lvl="2"/>
            <a:r>
              <a:rPr lang="en-US" dirty="0" smtClean="0"/>
              <a:t>Prevalence 8-29/100 football players</a:t>
            </a:r>
          </a:p>
          <a:p>
            <a:pPr lvl="1"/>
            <a:r>
              <a:rPr lang="en-US" dirty="0" smtClean="0"/>
              <a:t>MRI-Functional reserve</a:t>
            </a:r>
          </a:p>
          <a:p>
            <a:r>
              <a:rPr lang="en-US" dirty="0" smtClean="0"/>
              <a:t>Acquired</a:t>
            </a:r>
          </a:p>
          <a:p>
            <a:pPr lvl="1"/>
            <a:r>
              <a:rPr lang="en-US" dirty="0" smtClean="0"/>
              <a:t>Developmental</a:t>
            </a:r>
          </a:p>
          <a:p>
            <a:pPr lvl="1"/>
            <a:r>
              <a:rPr lang="en-US" dirty="0" smtClean="0"/>
              <a:t>Compressive </a:t>
            </a:r>
          </a:p>
          <a:p>
            <a:pPr lvl="2"/>
            <a:r>
              <a:rPr lang="en-US" dirty="0" smtClean="0"/>
              <a:t>Cervical </a:t>
            </a:r>
            <a:r>
              <a:rPr lang="en-US" dirty="0" err="1" smtClean="0"/>
              <a:t>spondylosis</a:t>
            </a:r>
            <a:endParaRPr lang="en-US" dirty="0" smtClean="0"/>
          </a:p>
          <a:p>
            <a:pPr lvl="2"/>
            <a:r>
              <a:rPr lang="en-US" dirty="0" smtClean="0"/>
              <a:t>Cervical Disc </a:t>
            </a:r>
            <a:r>
              <a:rPr lang="en-US" dirty="0" err="1" smtClean="0"/>
              <a:t>Herniation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</a:t>
            </a:r>
            <a:r>
              <a:rPr lang="en-US" dirty="0" err="1" smtClean="0"/>
              <a:t>Stenosis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CCN/TSCI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5100"/>
            <a:ext cx="23822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Football player who experienced a TSCI</a:t>
            </a:r>
          </a:p>
          <a:p>
            <a:r>
              <a:rPr lang="en-US" dirty="0" smtClean="0"/>
              <a:t>Complete resolution of symptoms within 24 hrs.</a:t>
            </a:r>
          </a:p>
          <a:p>
            <a:r>
              <a:rPr lang="en-US" dirty="0" smtClean="0"/>
              <a:t>Allowed to return to play after complete resolution of symptoms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Abnormal Anatomy</a:t>
            </a:r>
          </a:p>
          <a:p>
            <a:r>
              <a:rPr lang="en-US" dirty="0" smtClean="0"/>
              <a:t>Remove from play</a:t>
            </a:r>
          </a:p>
          <a:p>
            <a:r>
              <a:rPr lang="en-US" dirty="0" smtClean="0"/>
              <a:t>Evaluate</a:t>
            </a:r>
          </a:p>
          <a:p>
            <a:pPr lvl="1"/>
            <a:r>
              <a:rPr lang="en-US" dirty="0" smtClean="0"/>
              <a:t>Same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Disc </a:t>
            </a:r>
            <a:r>
              <a:rPr lang="en-US" dirty="0" err="1" smtClean="0"/>
              <a:t>herniation</a:t>
            </a:r>
            <a:endParaRPr lang="en-US" dirty="0" smtClean="0"/>
          </a:p>
          <a:p>
            <a:pPr lvl="2"/>
            <a:r>
              <a:rPr lang="en-US" dirty="0" smtClean="0"/>
              <a:t>Neurologic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Sx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Non-</a:t>
            </a:r>
            <a:r>
              <a:rPr lang="en-US" dirty="0" err="1" smtClean="0">
                <a:sym typeface="Wingdings" pitchFamily="2" charset="2"/>
              </a:rPr>
              <a:t>Neuro</a:t>
            </a:r>
            <a:r>
              <a:rPr lang="en-US" dirty="0" smtClean="0">
                <a:sym typeface="Wingdings" pitchFamily="2" charset="2"/>
              </a:rPr>
              <a:t> ??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Spinal </a:t>
            </a:r>
            <a:r>
              <a:rPr lang="en-US" dirty="0" err="1" smtClean="0">
                <a:sym typeface="Wingdings" pitchFamily="2" charset="2"/>
              </a:rPr>
              <a:t>Stenosis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err="1" smtClean="0">
                <a:sym typeface="Wingdings" pitchFamily="2" charset="2"/>
              </a:rPr>
              <a:t>Neuro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Sx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Non-</a:t>
            </a:r>
            <a:r>
              <a:rPr lang="en-US" dirty="0" err="1" smtClean="0">
                <a:sym typeface="Wingdings" pitchFamily="2" charset="2"/>
              </a:rPr>
              <a:t>Neuro</a:t>
            </a:r>
            <a:r>
              <a:rPr lang="en-US" dirty="0" smtClean="0">
                <a:sym typeface="Wingdings" pitchFamily="2" charset="2"/>
              </a:rPr>
              <a:t>??</a:t>
            </a:r>
          </a:p>
          <a:p>
            <a:r>
              <a:rPr lang="en-US" dirty="0" smtClean="0">
                <a:sym typeface="Wingdings" pitchFamily="2" charset="2"/>
              </a:rPr>
              <a:t>Return to Play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???????????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Normal Anatomy</a:t>
            </a:r>
          </a:p>
          <a:p>
            <a:r>
              <a:rPr lang="en-US" dirty="0" smtClean="0"/>
              <a:t>Remove from contest</a:t>
            </a:r>
          </a:p>
          <a:p>
            <a:r>
              <a:rPr lang="en-US" dirty="0" smtClean="0"/>
              <a:t>Evaluate</a:t>
            </a:r>
          </a:p>
          <a:p>
            <a:pPr lvl="1"/>
            <a:r>
              <a:rPr lang="en-US" dirty="0" err="1" smtClean="0"/>
              <a:t>Xray</a:t>
            </a:r>
            <a:r>
              <a:rPr lang="en-US" dirty="0" smtClean="0"/>
              <a:t>/Dynamic </a:t>
            </a:r>
            <a:r>
              <a:rPr lang="en-US" dirty="0" err="1" smtClean="0"/>
              <a:t>Xray</a:t>
            </a:r>
            <a:endParaRPr lang="en-US" dirty="0" smtClean="0"/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Dynamic MRI</a:t>
            </a:r>
          </a:p>
          <a:p>
            <a:r>
              <a:rPr lang="en-US" dirty="0" smtClean="0"/>
              <a:t>Return to Play</a:t>
            </a:r>
          </a:p>
          <a:p>
            <a:pPr lvl="1"/>
            <a:r>
              <a:rPr lang="en-US" dirty="0" smtClean="0"/>
              <a:t>Symptoms resolve</a:t>
            </a:r>
          </a:p>
          <a:p>
            <a:pPr lvl="1"/>
            <a:r>
              <a:rPr lang="en-US" dirty="0" smtClean="0"/>
              <a:t>Single episode</a:t>
            </a:r>
          </a:p>
          <a:p>
            <a:pPr lvl="1"/>
            <a:r>
              <a:rPr lang="en-US" dirty="0" smtClean="0"/>
              <a:t>Imaging normal</a:t>
            </a:r>
          </a:p>
          <a:p>
            <a:pPr lvl="1"/>
            <a:r>
              <a:rPr lang="en-US" dirty="0" smtClean="0"/>
              <a:t>Adequate Functional Reserve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 to Play </a:t>
            </a:r>
            <a:br>
              <a:rPr lang="en-US" dirty="0" smtClean="0"/>
            </a:br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Recognize Injury</a:t>
            </a:r>
          </a:p>
          <a:p>
            <a:r>
              <a:rPr lang="en-US" dirty="0" smtClean="0"/>
              <a:t>Neurologic/Non-</a:t>
            </a:r>
            <a:r>
              <a:rPr lang="en-US" dirty="0" err="1" smtClean="0"/>
              <a:t>Neuro</a:t>
            </a:r>
            <a:endParaRPr lang="en-US" dirty="0" smtClean="0"/>
          </a:p>
          <a:p>
            <a:pPr lvl="1"/>
            <a:r>
              <a:rPr lang="en-US" dirty="0" smtClean="0"/>
              <a:t>Symptoms/signs resolved</a:t>
            </a:r>
          </a:p>
          <a:p>
            <a:r>
              <a:rPr lang="en-US" dirty="0" smtClean="0"/>
              <a:t>Anatomy</a:t>
            </a:r>
          </a:p>
          <a:p>
            <a:pPr lvl="1"/>
            <a:r>
              <a:rPr lang="en-US" dirty="0" smtClean="0"/>
              <a:t>Resolve pathology</a:t>
            </a:r>
          </a:p>
          <a:p>
            <a:pPr lvl="1"/>
            <a:r>
              <a:rPr lang="en-US" dirty="0" smtClean="0"/>
              <a:t>Stability of Cervical Spine</a:t>
            </a:r>
          </a:p>
          <a:p>
            <a:pPr lvl="1"/>
            <a:r>
              <a:rPr lang="en-US" dirty="0" smtClean="0"/>
              <a:t>Adjacent Levels</a:t>
            </a:r>
          </a:p>
          <a:p>
            <a:r>
              <a:rPr lang="en-US" dirty="0" smtClean="0"/>
              <a:t>Athletes future in particular sport</a:t>
            </a:r>
          </a:p>
          <a:p>
            <a:r>
              <a:rPr lang="en-US" dirty="0" smtClean="0"/>
              <a:t>Multiple opinions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Disc Replacement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incidence of adjacent level disease</a:t>
            </a:r>
          </a:p>
          <a:p>
            <a:r>
              <a:rPr lang="en-US" dirty="0" smtClean="0"/>
              <a:t>Made for athletes</a:t>
            </a:r>
          </a:p>
          <a:p>
            <a:r>
              <a:rPr lang="en-US" dirty="0" smtClean="0"/>
              <a:t>Return to play faster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3459018"/>
            <a:ext cx="2484445" cy="273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52400"/>
            <a:ext cx="8439904" cy="3184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63" y="3459018"/>
            <a:ext cx="2392663" cy="274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59018"/>
            <a:ext cx="2438400" cy="27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62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Minor Cervical injuries are common and usually self limited.</a:t>
            </a:r>
          </a:p>
          <a:p>
            <a:r>
              <a:rPr lang="en-US" dirty="0" smtClean="0"/>
              <a:t>Major Cervical Injuries are rare but can be catastrophic</a:t>
            </a:r>
          </a:p>
          <a:p>
            <a:r>
              <a:rPr lang="en-US" dirty="0" smtClean="0"/>
              <a:t>Recognition of Peripheral vs. Central injury is critical.</a:t>
            </a:r>
          </a:p>
          <a:p>
            <a:r>
              <a:rPr lang="en-US" dirty="0" smtClean="0"/>
              <a:t>Return to 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Cervical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50% of Sport Injuries are to the C-spine</a:t>
            </a:r>
          </a:p>
          <a:p>
            <a:r>
              <a:rPr lang="en-US" sz="2400" dirty="0" smtClean="0"/>
              <a:t>Football and Rugby have highest frequency</a:t>
            </a:r>
          </a:p>
          <a:p>
            <a:r>
              <a:rPr lang="en-US" sz="2400" dirty="0" smtClean="0"/>
              <a:t>10-15% of football injuries are cervical spine injuries</a:t>
            </a:r>
          </a:p>
          <a:p>
            <a:r>
              <a:rPr lang="en-US" sz="2400" dirty="0" smtClean="0"/>
              <a:t>Most are self limited and do not have permanent neurologic injury.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Neck Injuries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Nerve root or brachial plexus injuries</a:t>
            </a:r>
          </a:p>
          <a:p>
            <a:r>
              <a:rPr lang="en-US" dirty="0" smtClean="0"/>
              <a:t>Acute cervical sprains/strains</a:t>
            </a:r>
          </a:p>
          <a:p>
            <a:r>
              <a:rPr lang="en-US" dirty="0" smtClean="0"/>
              <a:t>Intervertebral disk injuries</a:t>
            </a:r>
          </a:p>
          <a:p>
            <a:r>
              <a:rPr lang="en-US" dirty="0" smtClean="0"/>
              <a:t>Cervical fractures</a:t>
            </a:r>
          </a:p>
          <a:p>
            <a:r>
              <a:rPr lang="en-US" dirty="0" smtClean="0"/>
              <a:t>Cervical stenosis and transient spinal cord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Anatomy</a:t>
            </a:r>
            <a:endParaRPr lang="en-US" dirty="0"/>
          </a:p>
        </p:txBody>
      </p:sp>
      <p:pic>
        <p:nvPicPr>
          <p:cNvPr id="4" name="Picture 4" descr="axial view with stenos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5797550" cy="43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Hyper-flexion and Axial loading</a:t>
            </a:r>
          </a:p>
          <a:p>
            <a:pPr lvl="1"/>
            <a:r>
              <a:rPr lang="en-US" dirty="0" smtClean="0"/>
              <a:t>Fractures, Herniated Discs and </a:t>
            </a:r>
            <a:r>
              <a:rPr lang="en-US" dirty="0" err="1" smtClean="0"/>
              <a:t>Ligamentous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Cervical Root Injury, Spinal Cord Injury</a:t>
            </a:r>
          </a:p>
          <a:p>
            <a:pPr lvl="1"/>
            <a:endParaRPr lang="en-US" dirty="0"/>
          </a:p>
          <a:p>
            <a:r>
              <a:rPr lang="en-US" dirty="0" smtClean="0"/>
              <a:t>Hyper-extension Injuries</a:t>
            </a:r>
          </a:p>
          <a:p>
            <a:pPr lvl="1"/>
            <a:r>
              <a:rPr lang="en-US" dirty="0" err="1" smtClean="0"/>
              <a:t>Ligamentous</a:t>
            </a:r>
            <a:r>
              <a:rPr lang="en-US" dirty="0" smtClean="0"/>
              <a:t>, Posterior column Fractures</a:t>
            </a:r>
          </a:p>
          <a:p>
            <a:pPr lvl="2"/>
            <a:r>
              <a:rPr lang="en-US" dirty="0" smtClean="0"/>
              <a:t>Spinal Cord Injury, Contusions, Central Cord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Nerve root/brachial plexus injury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Cervical Root Stinger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Brachial Plexus Stinger</a:t>
            </a:r>
            <a:endParaRPr lang="en-US" dirty="0"/>
          </a:p>
        </p:txBody>
      </p:sp>
      <p:pic>
        <p:nvPicPr>
          <p:cNvPr id="5" name="Picture 2" descr="C:\Users\Gulf Doc\Desktop\Spo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928" y="319036"/>
            <a:ext cx="3505200" cy="4114800"/>
          </a:xfrm>
          <a:prstGeom prst="rect">
            <a:avLst/>
          </a:prstGeom>
          <a:noFill/>
        </p:spPr>
      </p:pic>
      <p:pic>
        <p:nvPicPr>
          <p:cNvPr id="6" name="Picture 2" descr="C:\Users\Gulf Doc\Desktop\Spor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961" y="279400"/>
            <a:ext cx="3657600" cy="419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Root Injury</a:t>
            </a:r>
            <a:br>
              <a:rPr lang="en-US" dirty="0" smtClean="0"/>
            </a:br>
            <a:r>
              <a:rPr lang="en-US" dirty="0" smtClean="0"/>
              <a:t>Lateral Compression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4" descr="C5-7-w_hn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213297"/>
            <a:ext cx="38692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Gulf Doc\Desktop\Spor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7994"/>
            <a:ext cx="3962400" cy="434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Root vs. Plexus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Pain, paresthesia, weakness or numbness in arm</a:t>
            </a:r>
          </a:p>
          <a:p>
            <a:r>
              <a:rPr lang="en-US" dirty="0" smtClean="0"/>
              <a:t>Lateral compression towards arm</a:t>
            </a:r>
          </a:p>
          <a:p>
            <a:r>
              <a:rPr lang="en-US" dirty="0" smtClean="0"/>
              <a:t>Painful ROM of neck</a:t>
            </a:r>
          </a:p>
          <a:p>
            <a:r>
              <a:rPr lang="en-US" dirty="0" smtClean="0"/>
              <a:t>Work up of neck to RO instability</a:t>
            </a:r>
          </a:p>
          <a:p>
            <a:r>
              <a:rPr lang="en-US" dirty="0" smtClean="0"/>
              <a:t>RTP after </a:t>
            </a:r>
            <a:r>
              <a:rPr lang="en-US" dirty="0" err="1" smtClean="0"/>
              <a:t>eval</a:t>
            </a:r>
            <a:r>
              <a:rPr lang="en-US" dirty="0" smtClean="0"/>
              <a:t> and </a:t>
            </a:r>
            <a:r>
              <a:rPr lang="en-US" dirty="0" err="1" smtClean="0"/>
              <a:t>sx</a:t>
            </a:r>
            <a:r>
              <a:rPr lang="en-US" dirty="0" smtClean="0"/>
              <a:t> resolve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Pain, paresthesia, weakness or numbness in </a:t>
            </a:r>
            <a:r>
              <a:rPr lang="en-US" dirty="0" smtClean="0"/>
              <a:t>arm</a:t>
            </a:r>
          </a:p>
          <a:p>
            <a:r>
              <a:rPr lang="en-US" dirty="0" smtClean="0"/>
              <a:t>Distraction away from arm</a:t>
            </a:r>
          </a:p>
          <a:p>
            <a:r>
              <a:rPr lang="en-US" dirty="0" smtClean="0"/>
              <a:t>Painless ROM of neck</a:t>
            </a:r>
          </a:p>
          <a:p>
            <a:r>
              <a:rPr lang="en-US" dirty="0" smtClean="0"/>
              <a:t>Return to play when </a:t>
            </a:r>
            <a:r>
              <a:rPr lang="en-US" dirty="0" err="1" smtClean="0"/>
              <a:t>sx</a:t>
            </a:r>
            <a:r>
              <a:rPr lang="en-US" dirty="0" smtClean="0"/>
              <a:t> resolve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72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622</TotalTime>
  <Words>676</Words>
  <Application>Microsoft Office PowerPoint</Application>
  <PresentationFormat>On-screen Show (4:3)</PresentationFormat>
  <Paragraphs>197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Wingdings</vt:lpstr>
      <vt:lpstr>Wingdings 3</vt:lpstr>
      <vt:lpstr>Slice</vt:lpstr>
      <vt:lpstr>Acute Cervical Injuries In Football</vt:lpstr>
      <vt:lpstr> Kevin Everett Spinal Cord Injury</vt:lpstr>
      <vt:lpstr>Scope of Cervical Injuries</vt:lpstr>
      <vt:lpstr>Types of Neck Injuries</vt:lpstr>
      <vt:lpstr>Cervical Anatomy</vt:lpstr>
      <vt:lpstr>Mechanism of Injury</vt:lpstr>
      <vt:lpstr>Nerve root/brachial plexus injury</vt:lpstr>
      <vt:lpstr>Cervical Root Injury Lateral Compression</vt:lpstr>
      <vt:lpstr>Cervical Root vs. Plexus</vt:lpstr>
      <vt:lpstr>Cervical sprain</vt:lpstr>
      <vt:lpstr>Cervical Disc Injury</vt:lpstr>
      <vt:lpstr>Cervical Disc Herniation Football Injury</vt:lpstr>
      <vt:lpstr>Cervical disc herniation post operative</vt:lpstr>
      <vt:lpstr>PowerPoint Presentation</vt:lpstr>
      <vt:lpstr>PowerPoint Presentation</vt:lpstr>
      <vt:lpstr>Cervical disc herniation anterior cervical discectomy and fusion</vt:lpstr>
      <vt:lpstr>Cervical Fracture</vt:lpstr>
      <vt:lpstr>Syndromes of Spinal Cord  Injury</vt:lpstr>
      <vt:lpstr>Central Cord Injury</vt:lpstr>
      <vt:lpstr>Central Cord Neuropraxia CCN</vt:lpstr>
      <vt:lpstr>Cervical Stenosis</vt:lpstr>
      <vt:lpstr>Cervical Stenosis CCN/TSCI</vt:lpstr>
      <vt:lpstr>TSCI</vt:lpstr>
      <vt:lpstr>Return to Play  Guidelines</vt:lpstr>
      <vt:lpstr>Cervical Disc Replacement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Gulf Doc</dc:creator>
  <cp:lastModifiedBy>mark giovanini</cp:lastModifiedBy>
  <cp:revision>83</cp:revision>
  <dcterms:created xsi:type="dcterms:W3CDTF">2010-03-28T19:59:44Z</dcterms:created>
  <dcterms:modified xsi:type="dcterms:W3CDTF">2014-02-15T02:34:01Z</dcterms:modified>
</cp:coreProperties>
</file>